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81" r:id="rId7"/>
    <p:sldId id="262" r:id="rId8"/>
    <p:sldId id="282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3" r:id="rId19"/>
    <p:sldId id="283" r:id="rId20"/>
    <p:sldId id="284" r:id="rId21"/>
    <p:sldId id="285" r:id="rId22"/>
    <p:sldId id="274" r:id="rId23"/>
    <p:sldId id="275" r:id="rId24"/>
    <p:sldId id="277" r:id="rId25"/>
    <p:sldId id="278" r:id="rId26"/>
    <p:sldId id="280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5E3FDE"/>
    <a:srgbClr val="141414"/>
    <a:srgbClr val="FED689"/>
    <a:srgbClr val="FFFF93"/>
    <a:srgbClr val="22D167"/>
    <a:srgbClr val="2AFF7E"/>
    <a:srgbClr val="5E6ADE"/>
    <a:srgbClr val="4D57B5"/>
    <a:srgbClr val="4D98F4"/>
    <a:srgbClr val="4DC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37" autoAdjust="0"/>
    <p:restoredTop sz="96548" autoAdjust="0"/>
  </p:normalViewPr>
  <p:slideViewPr>
    <p:cSldViewPr snapToGrid="0" snapToObjects="1">
      <p:cViewPr varScale="1">
        <p:scale>
          <a:sx n="201" d="100"/>
          <a:sy n="201" d="100"/>
        </p:scale>
        <p:origin x="-1088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hdphoto1.wdp>
</file>

<file path=ppt/media/hdphoto2.wdp>
</file>

<file path=ppt/media/hdphoto3.wdp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eg>
</file>

<file path=ppt/media/image18.png>
</file>

<file path=ppt/media/image19.jp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1BC864-9BF5-324B-AABE-1D8971EEF464}" type="datetimeFigureOut">
              <a:rPr lang="en-US" smtClean="0"/>
              <a:t>7/3/20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04EF1C-1C49-1548-97A9-FDD9164EE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60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VFX</a:t>
            </a:r>
            <a:r>
              <a:rPr lang="en-US" dirty="0"/>
              <a:t>: Motion Blur, Groot, </a:t>
            </a:r>
            <a:r>
              <a:rPr lang="en-US" dirty="0" err="1"/>
              <a:t>Dr</a:t>
            </a:r>
            <a:r>
              <a:rPr lang="en-US" dirty="0"/>
              <a:t> </a:t>
            </a:r>
            <a:r>
              <a:rPr lang="en-US" dirty="0" err="1"/>
              <a:t>Strange's</a:t>
            </a:r>
            <a:r>
              <a:rPr lang="en-US" dirty="0"/>
              <a:t> ring ...</a:t>
            </a:r>
          </a:p>
          <a:p>
            <a:r>
              <a:rPr lang="en-US" dirty="0"/>
              <a:t>Game </a:t>
            </a:r>
            <a:r>
              <a:rPr lang="en-US" dirty="0" err="1"/>
              <a:t>VFX</a:t>
            </a:r>
            <a:r>
              <a:rPr lang="en-US" dirty="0"/>
              <a:t>: </a:t>
            </a:r>
            <a:r>
              <a:rPr lang="en-US" dirty="0" smtClean="0"/>
              <a:t>REAL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4EF1C-1C49-1548-97A9-FDD9164EED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138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www.youtube.com</a:t>
            </a:r>
            <a:r>
              <a:rPr lang="en-US" dirty="0" smtClean="0"/>
              <a:t>/</a:t>
            </a:r>
            <a:r>
              <a:rPr lang="en-US" dirty="0" err="1" smtClean="0"/>
              <a:t>watch?v</a:t>
            </a:r>
            <a:r>
              <a:rPr lang="en-US" dirty="0" smtClean="0"/>
              <a:t>=</a:t>
            </a:r>
            <a:r>
              <a:rPr lang="en-US" dirty="0" err="1" smtClean="0"/>
              <a:t>rqMcPZoEc3U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4EF1C-1C49-1548-97A9-FDD9164EED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98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4EF1C-1C49-1548-97A9-FDD9164EED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138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Context: Make up a chain [ Spawn -&gt; Initialize -&gt; Update -&gt; (Quad) Output ]</a:t>
            </a:r>
          </a:p>
          <a:p>
            <a:r>
              <a:rPr lang="en-US" dirty="0" smtClean="0"/>
              <a:t>        Spawn:</a:t>
            </a:r>
          </a:p>
          <a:p>
            <a:r>
              <a:rPr lang="en-US" dirty="0" smtClean="0"/>
              <a:t>            - When to start this chain ?</a:t>
            </a:r>
          </a:p>
          <a:p>
            <a:r>
              <a:rPr lang="en-US" dirty="0" smtClean="0"/>
              <a:t>            - How many particles will be emitted ?</a:t>
            </a:r>
          </a:p>
          <a:p>
            <a:r>
              <a:rPr lang="en-US" dirty="0" smtClean="0"/>
              <a:t>            - When each particle will be emitted ?</a:t>
            </a:r>
          </a:p>
          <a:p>
            <a:r>
              <a:rPr lang="en-US" dirty="0" smtClean="0"/>
              <a:t>        Initialize:</a:t>
            </a:r>
          </a:p>
          <a:p>
            <a:r>
              <a:rPr lang="en-US" dirty="0" smtClean="0"/>
              <a:t>            - Max particles (Capacity) ?</a:t>
            </a:r>
          </a:p>
          <a:p>
            <a:r>
              <a:rPr lang="en-US" dirty="0" smtClean="0"/>
              <a:t>            - Initial position, rotation, scale, velocity, ...</a:t>
            </a:r>
          </a:p>
          <a:p>
            <a:r>
              <a:rPr lang="en-US" dirty="0" smtClean="0"/>
              <a:t>            - Lifetime</a:t>
            </a:r>
          </a:p>
          <a:p>
            <a:r>
              <a:rPr lang="en-US" dirty="0" smtClean="0"/>
              <a:t>        Update: How will particles be updated over time ?</a:t>
            </a:r>
          </a:p>
          <a:p>
            <a:r>
              <a:rPr lang="en-US" dirty="0" smtClean="0"/>
              <a:t>        (Quad) Output:</a:t>
            </a:r>
          </a:p>
          <a:p>
            <a:r>
              <a:rPr lang="en-US" dirty="0" smtClean="0"/>
              <a:t>            - How to render each particles ? (mesh, material, </a:t>
            </a:r>
            <a:r>
              <a:rPr lang="en-US" dirty="0" err="1" smtClean="0"/>
              <a:t>shader</a:t>
            </a:r>
            <a:r>
              <a:rPr lang="en-US" dirty="0" smtClean="0"/>
              <a:t>, texture, color ... )</a:t>
            </a:r>
          </a:p>
          <a:p>
            <a:r>
              <a:rPr lang="en-US" dirty="0" smtClean="0"/>
              <a:t>            - Facing behavior (Billboard ...)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4EF1C-1C49-1548-97A9-FDD9164EED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318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youtu.be</a:t>
            </a:r>
            <a:r>
              <a:rPr lang="en-US" dirty="0" smtClean="0"/>
              <a:t>/</a:t>
            </a:r>
            <a:r>
              <a:rPr lang="en-US" dirty="0" err="1" smtClean="0"/>
              <a:t>uUHRJ26gMGI?t</a:t>
            </a:r>
            <a:r>
              <a:rPr lang="en-US" dirty="0" smtClean="0"/>
              <a:t>=23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4EF1C-1C49-1548-97A9-FDD9164EEDA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56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2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479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2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55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463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35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47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05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09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23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0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90685-BC67-9345-B1AC-5C6EFAA6D3A9}" type="datetimeFigureOut">
              <a:rPr lang="en-US" smtClean="0"/>
              <a:t>7/3/20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8EE1A-1186-4A46-9F35-1DAF1B16F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14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jpg"/><Relationship Id="rId3" Type="http://schemas.openxmlformats.org/officeDocument/2006/relationships/image" Target="../media/image17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unity.com/visual-effect-graph" TargetMode="External"/><Relationship Id="rId4" Type="http://schemas.openxmlformats.org/officeDocument/2006/relationships/hyperlink" Target="https://docs.unity3d.com/Packages/com.unity.visualeffectgraph@7.4/manual/index.html" TargetMode="External"/><Relationship Id="rId5" Type="http://schemas.openxmlformats.org/officeDocument/2006/relationships/hyperlink" Target="https://docs.unity3d.com/Packages/com.unity.visualeffectgraph@6.9/manual/Blocks.html?_ga=2.183227494.1993550350.1592187419-1989489682.1583140292" TargetMode="External"/><Relationship Id="rId6" Type="http://schemas.openxmlformats.org/officeDocument/2006/relationships/hyperlink" Target="https://blogs.unity3d.com/2019/03/06/visual-effect-graph-samples/" TargetMode="External"/><Relationship Id="rId7" Type="http://schemas.openxmlformats.org/officeDocument/2006/relationships/hyperlink" Target="https://blogs.unity3d.com/2019/08/19/now-available-the-spaceship-demo-project-using-vfx-graph-and-high-definition-render-pipeline" TargetMode="External"/><Relationship Id="rId8" Type="http://schemas.openxmlformats.org/officeDocument/2006/relationships/image" Target="../media/image18.png"/><Relationship Id="rId9" Type="http://schemas.microsoft.com/office/2007/relationships/hdphoto" Target="../media/hdphoto2.wdp"/><Relationship Id="rId10" Type="http://schemas.microsoft.com/office/2007/relationships/hdphoto" Target="../media/hdphoto3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microsoft.com/office/2007/relationships/hdphoto" Target="../media/hdphoto1.wdp"/><Relationship Id="rId6" Type="http://schemas.openxmlformats.org/officeDocument/2006/relationships/hyperlink" Target="https://www.youtube.com/watch?v=rqMcPZoEc3U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0cef98a0a1dc14580f7718d4fd076203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186"/>
          <a:stretch/>
        </p:blipFill>
        <p:spPr>
          <a:xfrm>
            <a:off x="1850235" y="471423"/>
            <a:ext cx="7293765" cy="4672077"/>
          </a:xfrm>
          <a:prstGeom prst="rect">
            <a:avLst/>
          </a:prstGeom>
        </p:spPr>
      </p:pic>
      <p:pic>
        <p:nvPicPr>
          <p:cNvPr id="6" name="Picture 5" descr="0cef98a0a1dc14580f7718d4fd076203.jpg"/>
          <p:cNvPicPr>
            <a:picLocks noChangeAspect="1"/>
          </p:cNvPicPr>
          <p:nvPr/>
        </p:nvPicPr>
        <p:blipFill rotWithShape="1">
          <a:blip r:embed="rId2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186"/>
          <a:stretch/>
        </p:blipFill>
        <p:spPr>
          <a:xfrm>
            <a:off x="1850235" y="471423"/>
            <a:ext cx="7293765" cy="46720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02826"/>
            <a:ext cx="2170139" cy="3481943"/>
          </a:xfrm>
        </p:spPr>
        <p:txBody>
          <a:bodyPr anchor="t">
            <a:normAutofit/>
          </a:bodyPr>
          <a:lstStyle/>
          <a:p>
            <a:pPr algn="l"/>
            <a:r>
              <a:rPr lang="en-US" b="1" dirty="0" smtClean="0">
                <a:ln w="15875" cap="sq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Heavy"/>
                <a:cs typeface="Avenir Heavy"/>
              </a:rPr>
              <a:t>Unity</a:t>
            </a:r>
            <a:br>
              <a:rPr lang="en-US" b="1" dirty="0" smtClean="0">
                <a:ln w="15875" cap="sq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Heavy"/>
                <a:cs typeface="Avenir Heavy"/>
              </a:rPr>
            </a:br>
            <a:r>
              <a:rPr lang="en-US" b="1" dirty="0" smtClean="0">
                <a:ln w="15875" cap="sq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Heavy"/>
                <a:cs typeface="Avenir Heavy"/>
              </a:rPr>
              <a:t>Visual</a:t>
            </a:r>
            <a:br>
              <a:rPr lang="en-US" b="1" dirty="0" smtClean="0">
                <a:ln w="15875" cap="sq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Heavy"/>
                <a:cs typeface="Avenir Heavy"/>
              </a:rPr>
            </a:br>
            <a:r>
              <a:rPr lang="en-US" b="1" dirty="0" smtClean="0">
                <a:ln w="15875" cap="sq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Heavy"/>
                <a:cs typeface="Avenir Heavy"/>
              </a:rPr>
              <a:t>Effect</a:t>
            </a:r>
            <a:br>
              <a:rPr lang="en-US" b="1" dirty="0" smtClean="0">
                <a:ln w="15875" cap="sq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Heavy"/>
                <a:cs typeface="Avenir Heavy"/>
              </a:rPr>
            </a:br>
            <a:r>
              <a:rPr lang="en-US" b="1" dirty="0" smtClean="0">
                <a:ln w="15875" cap="sq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Heavy"/>
                <a:cs typeface="Avenir Heavy"/>
              </a:rPr>
              <a:t>Graph</a:t>
            </a:r>
            <a:endParaRPr lang="en-US" b="1" dirty="0">
              <a:ln w="15875" cap="sq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rgbClr val="4D36DF">
                        <a:alpha val="57000"/>
                      </a:srgbClr>
                    </a:gs>
                  </a:gsLst>
                  <a:lin ang="0" scaled="1"/>
                  <a:tileRect/>
                </a:gradFill>
              </a:ln>
              <a:solidFill>
                <a:schemeClr val="bg1"/>
              </a:solidFill>
              <a:effectLst>
                <a:glow rad="38100">
                  <a:srgbClr val="4D36DF">
                    <a:alpha val="47000"/>
                  </a:srgbClr>
                </a:glow>
              </a:effectLst>
              <a:latin typeface="Avenir Heavy"/>
              <a:cs typeface="Avenir Heavy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7171" y="4081466"/>
            <a:ext cx="7609658" cy="682496"/>
          </a:xfrm>
        </p:spPr>
        <p:txBody>
          <a:bodyPr>
            <a:normAutofit/>
          </a:bodyPr>
          <a:lstStyle/>
          <a:p>
            <a:pPr algn="l"/>
            <a:r>
              <a:rPr lang="en-US" sz="1400" dirty="0" smtClean="0">
                <a:solidFill>
                  <a:srgbClr val="FFFFFF"/>
                </a:solidFill>
                <a:latin typeface="Avenir Light"/>
                <a:cs typeface="Avenir Light"/>
              </a:rPr>
              <a:t>Pham </a:t>
            </a:r>
            <a:r>
              <a:rPr lang="en-US" sz="1400" dirty="0" err="1" smtClean="0">
                <a:solidFill>
                  <a:srgbClr val="FFFFFF"/>
                </a:solidFill>
                <a:latin typeface="Avenir Light"/>
                <a:cs typeface="Avenir Light"/>
              </a:rPr>
              <a:t>Thi</a:t>
            </a:r>
            <a:r>
              <a:rPr lang="en-US" sz="1400" dirty="0" smtClean="0">
                <a:solidFill>
                  <a:srgbClr val="FFFFFF"/>
                </a:solidFill>
                <a:latin typeface="Avenir Light"/>
                <a:cs typeface="Avenir Light"/>
              </a:rPr>
              <a:t> Hong Sam</a:t>
            </a:r>
          </a:p>
          <a:p>
            <a:pPr algn="l"/>
            <a:r>
              <a:rPr lang="en-US" sz="1400" dirty="0" smtClean="0">
                <a:solidFill>
                  <a:srgbClr val="FFFFFF"/>
                </a:solidFill>
                <a:latin typeface="Avenir Light"/>
                <a:cs typeface="Avenir Light"/>
              </a:rPr>
              <a:t>Vu Phuong Hoang</a:t>
            </a:r>
            <a:endParaRPr lang="en-US" sz="1400" dirty="0">
              <a:solidFill>
                <a:srgbClr val="FFFFFF"/>
              </a:solidFill>
              <a:latin typeface="Avenir Light"/>
              <a:cs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196870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isual Effect Graph 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1"/>
            <a:ext cx="3672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8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isual Effect Graph 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1"/>
            <a:ext cx="4103999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15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isual Effect Graph 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"/>
            <a:ext cx="4500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37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isual Effect Graph 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1"/>
            <a:ext cx="4932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95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mage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241"/>
          <a:stretch/>
        </p:blipFill>
        <p:spPr>
          <a:xfrm>
            <a:off x="1302256" y="0"/>
            <a:ext cx="7841744" cy="5143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4248452" cy="5143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864" y="264305"/>
            <a:ext cx="5870609" cy="83159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Let’s make one !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16184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20-07-01 at 17.17.4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2" r="21107" b="2114"/>
          <a:stretch/>
        </p:blipFill>
        <p:spPr>
          <a:xfrm>
            <a:off x="1570503" y="0"/>
            <a:ext cx="7573498" cy="5143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900000">
            <a:off x="1039588" y="354556"/>
            <a:ext cx="530915" cy="235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Burst</a:t>
            </a:r>
            <a:endParaRPr lang="en-US" sz="1400" baseline="-25000" dirty="0">
              <a:solidFill>
                <a:srgbClr val="5E6ADE"/>
              </a:solidFill>
              <a:latin typeface="Chalkduster"/>
              <a:cs typeface="Chalkduster"/>
            </a:endParaRPr>
          </a:p>
        </p:txBody>
      </p:sp>
      <p:sp>
        <p:nvSpPr>
          <p:cNvPr id="5" name="TextBox 4"/>
          <p:cNvSpPr txBox="1"/>
          <p:nvPr/>
        </p:nvSpPr>
        <p:spPr>
          <a:xfrm rot="900000">
            <a:off x="731812" y="1626992"/>
            <a:ext cx="838691" cy="235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On sphere</a:t>
            </a:r>
            <a:endParaRPr lang="en-US" sz="1400" baseline="-25000" dirty="0">
              <a:solidFill>
                <a:srgbClr val="5E6ADE"/>
              </a:solidFill>
              <a:latin typeface="Chalkduster"/>
              <a:cs typeface="Chalkduster"/>
            </a:endParaRPr>
          </a:p>
        </p:txBody>
      </p:sp>
      <p:sp>
        <p:nvSpPr>
          <p:cNvPr id="7" name="TextBox 6"/>
          <p:cNvSpPr txBox="1"/>
          <p:nvPr/>
        </p:nvSpPr>
        <p:spPr>
          <a:xfrm rot="900000">
            <a:off x="642044" y="2443382"/>
            <a:ext cx="928459" cy="3795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Turbulence</a:t>
            </a:r>
          </a:p>
          <a:p>
            <a:pPr algn="r"/>
            <a:r>
              <a:rPr lang="en-US" sz="1400" baseline="-25000" dirty="0">
                <a:solidFill>
                  <a:srgbClr val="5E6ADE"/>
                </a:solidFill>
                <a:latin typeface="Chalkduster"/>
                <a:cs typeface="Chalkduster"/>
              </a:rPr>
              <a:t>w</a:t>
            </a:r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ith delay</a:t>
            </a:r>
            <a:endParaRPr lang="en-US" sz="1400" baseline="-25000" dirty="0">
              <a:solidFill>
                <a:srgbClr val="5E6ADE"/>
              </a:solidFill>
              <a:latin typeface="Chalkduster"/>
              <a:cs typeface="Chalkduster"/>
            </a:endParaRPr>
          </a:p>
        </p:txBody>
      </p:sp>
      <p:sp>
        <p:nvSpPr>
          <p:cNvPr id="8" name="TextBox 7"/>
          <p:cNvSpPr txBox="1"/>
          <p:nvPr/>
        </p:nvSpPr>
        <p:spPr>
          <a:xfrm rot="900000">
            <a:off x="56579" y="3074187"/>
            <a:ext cx="1490189" cy="379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Conform to</a:t>
            </a:r>
          </a:p>
          <a:p>
            <a:pPr algn="r"/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mesh surface (</a:t>
            </a:r>
            <a:r>
              <a:rPr lang="en-US" sz="1400" baseline="-25000" dirty="0" err="1" smtClean="0">
                <a:solidFill>
                  <a:srgbClr val="5E6ADE"/>
                </a:solidFill>
                <a:latin typeface="Chalkduster"/>
                <a:cs typeface="Chalkduster"/>
              </a:rPr>
              <a:t>SDF</a:t>
            </a:r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)</a:t>
            </a:r>
            <a:endParaRPr lang="en-US" sz="1400" baseline="-25000" dirty="0">
              <a:solidFill>
                <a:srgbClr val="5E6ADE"/>
              </a:solidFill>
              <a:latin typeface="Chalkduster"/>
              <a:cs typeface="Chalkduster"/>
            </a:endParaRPr>
          </a:p>
        </p:txBody>
      </p:sp>
      <p:sp>
        <p:nvSpPr>
          <p:cNvPr id="9" name="TextBox 8"/>
          <p:cNvSpPr txBox="1"/>
          <p:nvPr/>
        </p:nvSpPr>
        <p:spPr>
          <a:xfrm rot="900000">
            <a:off x="462507" y="4295342"/>
            <a:ext cx="1107996" cy="3795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Change color</a:t>
            </a:r>
          </a:p>
          <a:p>
            <a:pPr algn="r"/>
            <a:r>
              <a:rPr lang="en-US" sz="1400" baseline="-25000" dirty="0">
                <a:solidFill>
                  <a:srgbClr val="5E6ADE"/>
                </a:solidFill>
                <a:latin typeface="Chalkduster"/>
                <a:cs typeface="Chalkduster"/>
              </a:rPr>
              <a:t>o</a:t>
            </a:r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ver time</a:t>
            </a:r>
            <a:endParaRPr lang="en-US" sz="1400" baseline="-25000" dirty="0">
              <a:solidFill>
                <a:srgbClr val="5E6ADE"/>
              </a:solidFill>
              <a:latin typeface="Chalkduster"/>
              <a:cs typeface="Chalkduster"/>
            </a:endParaRPr>
          </a:p>
        </p:txBody>
      </p:sp>
      <p:sp>
        <p:nvSpPr>
          <p:cNvPr id="10" name="TextBox 9"/>
          <p:cNvSpPr txBox="1"/>
          <p:nvPr/>
        </p:nvSpPr>
        <p:spPr>
          <a:xfrm rot="20700000">
            <a:off x="4502856" y="1777673"/>
            <a:ext cx="1223412" cy="3795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aseline="-25000" dirty="0" smtClean="0">
                <a:solidFill>
                  <a:srgbClr val="4DCCF2"/>
                </a:solidFill>
                <a:latin typeface="Chalkduster"/>
                <a:cs typeface="Chalkduster"/>
              </a:rPr>
              <a:t>Spawn trail for</a:t>
            </a:r>
          </a:p>
          <a:p>
            <a:r>
              <a:rPr lang="en-US" sz="1400" baseline="-25000" dirty="0" smtClean="0">
                <a:solidFill>
                  <a:srgbClr val="4DCCF2"/>
                </a:solidFill>
                <a:latin typeface="Chalkduster"/>
                <a:cs typeface="Chalkduster"/>
              </a:rPr>
              <a:t>each particle</a:t>
            </a:r>
          </a:p>
        </p:txBody>
      </p:sp>
      <p:sp>
        <p:nvSpPr>
          <p:cNvPr id="11" name="TextBox 10"/>
          <p:cNvSpPr txBox="1"/>
          <p:nvPr/>
        </p:nvSpPr>
        <p:spPr>
          <a:xfrm rot="20700000">
            <a:off x="4472963" y="2737383"/>
            <a:ext cx="1133644" cy="235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aseline="-25000" dirty="0" smtClean="0">
                <a:solidFill>
                  <a:srgbClr val="4DCCF2"/>
                </a:solidFill>
                <a:latin typeface="Chalkduster"/>
                <a:cs typeface="Chalkduster"/>
              </a:rPr>
              <a:t>Same position</a:t>
            </a:r>
            <a:endParaRPr lang="en-US" sz="1400" baseline="-25000" dirty="0">
              <a:solidFill>
                <a:srgbClr val="4DCCF2"/>
              </a:solidFill>
              <a:latin typeface="Chalkduster"/>
              <a:cs typeface="Chalkduster"/>
            </a:endParaRPr>
          </a:p>
        </p:txBody>
      </p:sp>
      <p:sp>
        <p:nvSpPr>
          <p:cNvPr id="12" name="TextBox 11"/>
          <p:cNvSpPr txBox="1"/>
          <p:nvPr/>
        </p:nvSpPr>
        <p:spPr>
          <a:xfrm rot="20700000">
            <a:off x="4520047" y="3469408"/>
            <a:ext cx="430790" cy="235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aseline="-25000" dirty="0" smtClean="0">
                <a:solidFill>
                  <a:srgbClr val="4DCCF2"/>
                </a:solidFill>
                <a:latin typeface="Chalkduster"/>
                <a:cs typeface="Chalkduster"/>
              </a:rPr>
              <a:t>Age</a:t>
            </a:r>
            <a:endParaRPr lang="en-US" sz="1400" baseline="-25000" dirty="0">
              <a:solidFill>
                <a:srgbClr val="4DCCF2"/>
              </a:solidFill>
              <a:latin typeface="Chalkduster"/>
              <a:cs typeface="Chalkduster"/>
            </a:endParaRPr>
          </a:p>
        </p:txBody>
      </p:sp>
      <p:sp>
        <p:nvSpPr>
          <p:cNvPr id="13" name="TextBox 12"/>
          <p:cNvSpPr txBox="1"/>
          <p:nvPr/>
        </p:nvSpPr>
        <p:spPr>
          <a:xfrm rot="20700000">
            <a:off x="4492923" y="4114761"/>
            <a:ext cx="1371708" cy="379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aseline="-25000" dirty="0" smtClean="0">
                <a:solidFill>
                  <a:srgbClr val="4DCCF2"/>
                </a:solidFill>
                <a:latin typeface="Chalkduster"/>
                <a:cs typeface="Chalkduster"/>
              </a:rPr>
              <a:t>Change size &amp; color over time</a:t>
            </a:r>
            <a:endParaRPr lang="en-US" sz="1400" baseline="-25000" dirty="0">
              <a:solidFill>
                <a:srgbClr val="4DCCF2"/>
              </a:solidFill>
              <a:latin typeface="Chalkduster"/>
              <a:cs typeface="Chalkduster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1"/>
            <a:ext cx="5760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7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0" presetClass="emph" presetSubtype="0" fill="remove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9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0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1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30" presetClass="emph" presetSubtype="0" fill="remove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1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0" presetClass="emph" presetSubtype="0" fill="remove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26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8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29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0" presetClass="emph" presetSubtype="0" fill="remove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3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3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3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3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30" presetClass="emph" presetSubtype="0" fill="remove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44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45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4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4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0" presetClass="emph" presetSubtype="0" fill="remove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53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54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55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56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30" presetClass="emph" presetSubtype="0" fill="remove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62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63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64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65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30" presetClass="emph" presetSubtype="0" fill="remove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71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2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3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7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30" presetClass="emph" presetSubtype="0" fill="remove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8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8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  <p:bldP spid="5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niverse_galaxy_multicolored_125246_2560x144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6696" y="2159576"/>
            <a:ext cx="5870609" cy="831599"/>
          </a:xfrm>
        </p:spPr>
        <p:txBody>
          <a:bodyPr anchor="t">
            <a:normAutofit/>
          </a:bodyPr>
          <a:lstStyle/>
          <a:p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Let’s break one !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1845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20-07-02 at 18.56.3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5" b="1865"/>
          <a:stretch/>
        </p:blipFill>
        <p:spPr>
          <a:xfrm>
            <a:off x="147044" y="0"/>
            <a:ext cx="8996956" cy="51434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64269" y="122600"/>
            <a:ext cx="1245862" cy="235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Burst </a:t>
            </a:r>
            <a:r>
              <a:rPr lang="en-US" sz="1400" baseline="-25000" dirty="0" err="1" smtClean="0">
                <a:solidFill>
                  <a:srgbClr val="5E6ADE"/>
                </a:solidFill>
                <a:latin typeface="Chalkduster"/>
                <a:cs typeface="Chalkduster"/>
              </a:rPr>
              <a:t>10K</a:t>
            </a:r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 cubes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96951" y="1392968"/>
            <a:ext cx="1313180" cy="235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On mesh surface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75032" y="1996071"/>
            <a:ext cx="19350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Random rotation</a:t>
            </a:r>
            <a:r>
              <a:rPr lang="en-US" sz="1400" dirty="0" smtClean="0">
                <a:solidFill>
                  <a:srgbClr val="5E6ADE"/>
                </a:solidFill>
                <a:latin typeface="Chalkduster"/>
                <a:cs typeface="Chalkduster"/>
              </a:rPr>
              <a:t> </a:t>
            </a:r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&amp; scale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31897" y="3108992"/>
            <a:ext cx="678234" cy="235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baseline="-25000" dirty="0" smtClean="0">
                <a:solidFill>
                  <a:srgbClr val="5E6ADE"/>
                </a:solidFill>
                <a:latin typeface="Chalkduster"/>
                <a:cs typeface="Chalkduster"/>
              </a:rPr>
              <a:t>Ageless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49971" y="3740840"/>
            <a:ext cx="1428596" cy="235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aseline="-25000" dirty="0" smtClean="0">
                <a:solidFill>
                  <a:srgbClr val="4DCCF2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Chalkduster"/>
                <a:cs typeface="Chalkduster"/>
              </a:rPr>
              <a:t>Loop by sine wave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72956" y="4800321"/>
            <a:ext cx="1233169" cy="235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aseline="-25000" dirty="0" smtClean="0">
                <a:solidFill>
                  <a:srgbClr val="4DCCF2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Chalkduster"/>
                <a:cs typeface="Chalkduster"/>
              </a:rPr>
              <a:t>Convert ranges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7054" y="3858821"/>
            <a:ext cx="1300356" cy="235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aseline="-25000" dirty="0" smtClean="0">
                <a:solidFill>
                  <a:srgbClr val="4DCCF2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Chalkduster"/>
                <a:cs typeface="Chalkduster"/>
              </a:rPr>
              <a:t>Let Y contribute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52934" y="4587671"/>
            <a:ext cx="1177620" cy="235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aseline="-25000" dirty="0" smtClean="0">
                <a:solidFill>
                  <a:srgbClr val="4DCCF2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Chalkduster"/>
                <a:cs typeface="Chalkduster"/>
              </a:rPr>
              <a:t>Blend 2 values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1"/>
            <a:ext cx="6587999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8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0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9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0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1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2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0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22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0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3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31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32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0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9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4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4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4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0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9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50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51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52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0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9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60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61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62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0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1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72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30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9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0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8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2" grpId="0"/>
      <p:bldP spid="12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9701" y="264305"/>
            <a:ext cx="3597323" cy="83159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Shuriken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99702" y="1206326"/>
            <a:ext cx="3255641" cy="3690741"/>
          </a:xfrm>
        </p:spPr>
        <p:txBody>
          <a:bodyPr anchor="t">
            <a:normAutofit/>
          </a:bodyPr>
          <a:lstStyle/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Work on CPU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err="1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10K</a:t>
            </a: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 particles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Average </a:t>
            </a: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performance</a:t>
            </a:r>
            <a:endParaRPr lang="en-US" sz="1000" dirty="0" smtClean="0">
              <a:solidFill>
                <a:schemeClr val="bg1">
                  <a:lumMod val="75000"/>
                </a:schemeClr>
              </a:solidFill>
              <a:latin typeface="Avenir Light"/>
              <a:cs typeface="Avenir Light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403163" y="264305"/>
            <a:ext cx="3081692" cy="8315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err="1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VFX</a:t>
            </a:r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 Graph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4783523" y="1206326"/>
            <a:ext cx="4089699" cy="36907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Work on </a:t>
            </a:r>
            <a:r>
              <a:rPr lang="en-US" sz="1400" dirty="0" err="1" smtClean="0">
                <a:solidFill>
                  <a:srgbClr val="BFBFBF"/>
                </a:solidFill>
                <a:latin typeface="Avenir Light"/>
                <a:cs typeface="Avenir Light"/>
              </a:rPr>
              <a:t>GPU</a:t>
            </a:r>
            <a:endParaRPr lang="en-US" sz="1400" dirty="0" smtClean="0">
              <a:solidFill>
                <a:srgbClr val="BFBFBF"/>
              </a:solidFill>
              <a:latin typeface="Avenir Light"/>
              <a:cs typeface="Avenir Light"/>
            </a:endParaRP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err="1" smtClean="0">
                <a:solidFill>
                  <a:srgbClr val="4DCCF2"/>
                </a:solidFill>
                <a:latin typeface="Avenir Light"/>
                <a:cs typeface="Avenir Light"/>
              </a:rPr>
              <a:t>10M</a:t>
            </a:r>
            <a:r>
              <a:rPr lang="en-US" sz="1000" dirty="0" smtClean="0">
                <a:solidFill>
                  <a:srgbClr val="4DCCF2"/>
                </a:solidFill>
                <a:latin typeface="Avenir Light"/>
                <a:cs typeface="Avenir Light"/>
              </a:rPr>
              <a:t> particles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smtClean="0">
                <a:solidFill>
                  <a:srgbClr val="4DCCF2"/>
                </a:solidFill>
                <a:latin typeface="Avenir Light"/>
                <a:cs typeface="Avenir Light"/>
              </a:rPr>
              <a:t>Great performance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US" sz="1400" dirty="0" smtClean="0">
              <a:solidFill>
                <a:srgbClr val="4DCCF2"/>
              </a:solidFill>
              <a:latin typeface="Avenir Light"/>
              <a:cs typeface="Avenir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1"/>
            <a:ext cx="6984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99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9701" y="264305"/>
            <a:ext cx="3597323" cy="83159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Shuriken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99702" y="1206326"/>
            <a:ext cx="3255641" cy="3690741"/>
          </a:xfrm>
        </p:spPr>
        <p:txBody>
          <a:bodyPr anchor="t">
            <a:normAutofit/>
          </a:bodyPr>
          <a:lstStyle/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Work on CPU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err="1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10K</a:t>
            </a: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 particles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Average performance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All options are visible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US" sz="1400" dirty="0" smtClean="0">
              <a:solidFill>
                <a:srgbClr val="FFFFFF"/>
              </a:solidFill>
              <a:latin typeface="Avenir Light"/>
              <a:cs typeface="Avenir Light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US" sz="1400" dirty="0" smtClean="0">
              <a:solidFill>
                <a:srgbClr val="FFFFFF"/>
              </a:solidFill>
              <a:latin typeface="Avenir Light"/>
              <a:cs typeface="Avenir Light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403163" y="264305"/>
            <a:ext cx="3081692" cy="8315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err="1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VFX</a:t>
            </a:r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 Graph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4783523" y="1206326"/>
            <a:ext cx="4089699" cy="36907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Work on </a:t>
            </a:r>
            <a:r>
              <a:rPr lang="en-US" sz="1400" dirty="0" err="1" smtClean="0">
                <a:solidFill>
                  <a:srgbClr val="BFBFBF"/>
                </a:solidFill>
                <a:latin typeface="Avenir Light"/>
                <a:cs typeface="Avenir Light"/>
              </a:rPr>
              <a:t>GPU</a:t>
            </a:r>
            <a:endParaRPr lang="en-US" sz="1400" dirty="0" smtClean="0">
              <a:solidFill>
                <a:srgbClr val="BFBFBF"/>
              </a:solidFill>
              <a:latin typeface="Avenir Light"/>
              <a:cs typeface="Avenir Light"/>
            </a:endParaRP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err="1" smtClean="0">
                <a:solidFill>
                  <a:srgbClr val="4DCCF2"/>
                </a:solidFill>
                <a:latin typeface="Avenir Light"/>
                <a:cs typeface="Avenir Light"/>
              </a:rPr>
              <a:t>10M</a:t>
            </a:r>
            <a:r>
              <a:rPr lang="en-US" sz="1000" dirty="0" smtClean="0">
                <a:solidFill>
                  <a:srgbClr val="4DCCF2"/>
                </a:solidFill>
                <a:latin typeface="Avenir Light"/>
                <a:cs typeface="Avenir Light"/>
              </a:rPr>
              <a:t> particles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smtClean="0">
                <a:solidFill>
                  <a:srgbClr val="4DCCF2"/>
                </a:solidFill>
                <a:latin typeface="Avenir Light"/>
                <a:cs typeface="Avenir Light"/>
              </a:rPr>
              <a:t>Great performance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>
                <a:solidFill>
                  <a:srgbClr val="BFBFBF"/>
                </a:solidFill>
                <a:latin typeface="Avenir Light"/>
                <a:cs typeface="Avenir Light"/>
              </a:rPr>
              <a:t>Steep learning curve</a:t>
            </a:r>
          </a:p>
          <a:p>
            <a:pPr algn="l">
              <a:lnSpc>
                <a:spcPct val="150000"/>
              </a:lnSpc>
            </a:pPr>
            <a:endParaRPr lang="en-US" sz="1400" dirty="0" smtClean="0">
              <a:solidFill>
                <a:srgbClr val="4DCCF2"/>
              </a:solidFill>
              <a:latin typeface="Avenir Light"/>
              <a:cs typeface="Avenir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1"/>
            <a:ext cx="6984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894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 xmlns:p14="http://schemas.microsoft.com/office/powerpoint/2010/main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1688178"/>
            <a:ext cx="9144000" cy="1767146"/>
          </a:xfrm>
        </p:spPr>
        <p:txBody>
          <a:bodyPr anchor="ctr">
            <a:noAutofit/>
          </a:bodyPr>
          <a:lstStyle/>
          <a:p>
            <a:r>
              <a:rPr lang="en-US" sz="6000" b="1" baseline="30000" dirty="0" smtClean="0">
                <a:ln w="15875" cap="sq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Heavy"/>
                <a:cs typeface="Avenir Heavy"/>
              </a:rPr>
              <a:t>What is Visual Effect ?</a:t>
            </a:r>
            <a:endParaRPr lang="en-US" sz="6000" b="1" baseline="30000" dirty="0">
              <a:ln w="15875" cap="sq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rgbClr val="4D36DF">
                        <a:alpha val="57000"/>
                      </a:srgbClr>
                    </a:gs>
                  </a:gsLst>
                  <a:lin ang="0" scaled="1"/>
                  <a:tileRect/>
                </a:gradFill>
              </a:ln>
              <a:solidFill>
                <a:schemeClr val="bg1"/>
              </a:solidFill>
              <a:effectLst>
                <a:glow rad="38100">
                  <a:srgbClr val="4D36DF">
                    <a:alpha val="47000"/>
                  </a:srgbClr>
                </a:glow>
              </a:effectLst>
              <a:latin typeface="Avenir Heavy"/>
              <a:cs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1497349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9701" y="264305"/>
            <a:ext cx="3597323" cy="83159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Shuriken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99702" y="1206326"/>
            <a:ext cx="3255641" cy="3690741"/>
          </a:xfrm>
        </p:spPr>
        <p:txBody>
          <a:bodyPr anchor="t">
            <a:normAutofit/>
          </a:bodyPr>
          <a:lstStyle/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Work on CPU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err="1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10K</a:t>
            </a: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 particles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Average performance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All options are visible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For all Unity versions, all platforms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US" sz="1400" dirty="0" smtClean="0">
              <a:solidFill>
                <a:srgbClr val="FFFFFF"/>
              </a:solidFill>
              <a:latin typeface="Avenir Light"/>
              <a:cs typeface="Avenir Light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US" sz="1400" dirty="0" smtClean="0">
              <a:solidFill>
                <a:srgbClr val="FFFFFF"/>
              </a:solidFill>
              <a:latin typeface="Avenir Light"/>
              <a:cs typeface="Avenir Light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403163" y="264305"/>
            <a:ext cx="3081692" cy="8315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err="1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VFX</a:t>
            </a:r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 Graph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4783523" y="1206326"/>
            <a:ext cx="4089699" cy="36907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Work on </a:t>
            </a:r>
            <a:r>
              <a:rPr lang="en-US" sz="1400" dirty="0" err="1" smtClean="0">
                <a:solidFill>
                  <a:srgbClr val="BFBFBF"/>
                </a:solidFill>
                <a:latin typeface="Avenir Light"/>
                <a:cs typeface="Avenir Light"/>
              </a:rPr>
              <a:t>GPU</a:t>
            </a:r>
            <a:endParaRPr lang="en-US" sz="1400" dirty="0" smtClean="0">
              <a:solidFill>
                <a:srgbClr val="BFBFBF"/>
              </a:solidFill>
              <a:latin typeface="Avenir Light"/>
              <a:cs typeface="Avenir Light"/>
            </a:endParaRP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err="1" smtClean="0">
                <a:solidFill>
                  <a:srgbClr val="4DCCF2"/>
                </a:solidFill>
                <a:latin typeface="Avenir Light"/>
                <a:cs typeface="Avenir Light"/>
              </a:rPr>
              <a:t>10M</a:t>
            </a:r>
            <a:r>
              <a:rPr lang="en-US" sz="1000" dirty="0" smtClean="0">
                <a:solidFill>
                  <a:srgbClr val="4DCCF2"/>
                </a:solidFill>
                <a:latin typeface="Avenir Light"/>
                <a:cs typeface="Avenir Light"/>
              </a:rPr>
              <a:t> particles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smtClean="0">
                <a:solidFill>
                  <a:srgbClr val="4DCCF2"/>
                </a:solidFill>
                <a:latin typeface="Avenir Light"/>
                <a:cs typeface="Avenir Light"/>
              </a:rPr>
              <a:t>Great performance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Steep learning curve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Only for new Unity versions / platforms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US" sz="1400" dirty="0" smtClean="0">
              <a:solidFill>
                <a:srgbClr val="4DCCF2"/>
              </a:solidFill>
              <a:latin typeface="Avenir Light"/>
              <a:cs typeface="Avenir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1"/>
            <a:ext cx="6984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479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 xmlns:p14="http://schemas.microsoft.com/office/powerpoint/2010/main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9701" y="264305"/>
            <a:ext cx="3597323" cy="83159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Shuriken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99702" y="1206326"/>
            <a:ext cx="3255641" cy="3690741"/>
          </a:xfrm>
        </p:spPr>
        <p:txBody>
          <a:bodyPr anchor="t">
            <a:normAutofit/>
          </a:bodyPr>
          <a:lstStyle/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Work on CPU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err="1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10K</a:t>
            </a: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 particles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Avenir Light"/>
                <a:cs typeface="Avenir Light"/>
              </a:rPr>
              <a:t>Average performance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All options are visible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For all Unity versions, all platforms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Limited options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Limited tools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Fixed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Need engineer for dynamic ones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Bad for collaborations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US" sz="1400" dirty="0" smtClean="0">
              <a:solidFill>
                <a:srgbClr val="FFFFFF"/>
              </a:solidFill>
              <a:latin typeface="Avenir Light"/>
              <a:cs typeface="Avenir Light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US" sz="1400" dirty="0" smtClean="0">
              <a:solidFill>
                <a:srgbClr val="FFFFFF"/>
              </a:solidFill>
              <a:latin typeface="Avenir Light"/>
              <a:cs typeface="Avenir Light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403163" y="264305"/>
            <a:ext cx="3081692" cy="8315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err="1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VFX</a:t>
            </a:r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 Graph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4783523" y="1206326"/>
            <a:ext cx="4089699" cy="36907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Work on </a:t>
            </a:r>
            <a:r>
              <a:rPr lang="en-US" sz="1400" dirty="0" err="1" smtClean="0">
                <a:solidFill>
                  <a:srgbClr val="BFBFBF"/>
                </a:solidFill>
                <a:latin typeface="Avenir Light"/>
                <a:cs typeface="Avenir Light"/>
              </a:rPr>
              <a:t>GPU</a:t>
            </a:r>
            <a:endParaRPr lang="en-US" sz="1400" dirty="0" smtClean="0">
              <a:solidFill>
                <a:srgbClr val="BFBFBF"/>
              </a:solidFill>
              <a:latin typeface="Avenir Light"/>
              <a:cs typeface="Avenir Light"/>
            </a:endParaRP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err="1" smtClean="0">
                <a:solidFill>
                  <a:srgbClr val="4DCCF2"/>
                </a:solidFill>
                <a:latin typeface="Avenir Light"/>
                <a:cs typeface="Avenir Light"/>
              </a:rPr>
              <a:t>10M</a:t>
            </a:r>
            <a:r>
              <a:rPr lang="en-US" sz="1000" dirty="0" smtClean="0">
                <a:solidFill>
                  <a:srgbClr val="4DCCF2"/>
                </a:solidFill>
                <a:latin typeface="Avenir Light"/>
                <a:cs typeface="Avenir Light"/>
              </a:rPr>
              <a:t> particles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000" dirty="0" smtClean="0">
                <a:solidFill>
                  <a:srgbClr val="4DCCF2"/>
                </a:solidFill>
                <a:latin typeface="Avenir Light"/>
                <a:cs typeface="Avenir Light"/>
              </a:rPr>
              <a:t>Great performance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Steep learning curve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BFBFBF"/>
                </a:solidFill>
                <a:latin typeface="Avenir Light"/>
                <a:cs typeface="Avenir Light"/>
              </a:rPr>
              <a:t>Only for new Unity versions / platforms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More freedom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More tools (Point-Cache, Vector Field </a:t>
            </a:r>
            <a:r>
              <a:rPr lang="mr-IN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…</a:t>
            </a: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)</a:t>
            </a:r>
            <a:endParaRPr lang="en-US" sz="1000" dirty="0" smtClean="0">
              <a:solidFill>
                <a:srgbClr val="4DCCF2"/>
              </a:solidFill>
              <a:latin typeface="Avenir Light"/>
              <a:cs typeface="Avenir Light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Variants by exposed properties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Dynamic via binders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Pack-able support from engineer (</a:t>
            </a:r>
            <a:r>
              <a:rPr lang="en-US" sz="1400" dirty="0" err="1" smtClean="0">
                <a:solidFill>
                  <a:srgbClr val="4DCCF2"/>
                </a:solidFill>
                <a:latin typeface="Avenir Light"/>
                <a:cs typeface="Avenir Light"/>
              </a:rPr>
              <a:t>SubGraph</a:t>
            </a:r>
            <a:r>
              <a:rPr lang="en-US" sz="1400" dirty="0" smtClean="0">
                <a:solidFill>
                  <a:srgbClr val="4DCCF2"/>
                </a:solidFill>
                <a:latin typeface="Avenir Light"/>
                <a:cs typeface="Avenir Light"/>
              </a:rPr>
              <a:t>)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US" sz="1400" dirty="0" smtClean="0">
              <a:solidFill>
                <a:srgbClr val="4DCCF2"/>
              </a:solidFill>
              <a:latin typeface="Avenir Light"/>
              <a:cs typeface="Avenir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1"/>
            <a:ext cx="6984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157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 xmlns:p14="http://schemas.microsoft.com/office/powerpoint/2010/main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1.jpg"/>
          <p:cNvPicPr>
            <a:picLocks noChangeAspect="1"/>
          </p:cNvPicPr>
          <p:nvPr/>
        </p:nvPicPr>
        <p:blipFill>
          <a:blip r:embed="rId2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" y="0"/>
            <a:ext cx="9129713" cy="5143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7239772" cy="5143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864" y="264305"/>
            <a:ext cx="5870609" cy="83159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Why should I learn it ?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354575" y="1095904"/>
            <a:ext cx="5383090" cy="33964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800" dirty="0" smtClean="0">
                <a:solidFill>
                  <a:srgbClr val="D9D9D9"/>
                </a:solidFill>
                <a:latin typeface="Avenir Light"/>
                <a:cs typeface="Avenir Light"/>
              </a:rPr>
              <a:t>Alternative for complex effects</a:t>
            </a:r>
          </a:p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800" dirty="0" smtClean="0">
                <a:solidFill>
                  <a:srgbClr val="D9D9D9"/>
                </a:solidFill>
                <a:latin typeface="Avenir Light"/>
                <a:cs typeface="Avenir Light"/>
              </a:rPr>
              <a:t>Production-ready after 2 years in Preview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"/>
            <a:ext cx="7416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207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xresdefault (1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768" y="1095904"/>
            <a:ext cx="3638232" cy="20465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 descr="pbolnfl2ldgwjhpufk58ugpo5ro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51" b="22888"/>
          <a:stretch/>
        </p:blipFill>
        <p:spPr>
          <a:xfrm>
            <a:off x="5174166" y="3310208"/>
            <a:ext cx="3969834" cy="11491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Rectangle 7"/>
          <p:cNvSpPr/>
          <p:nvPr/>
        </p:nvSpPr>
        <p:spPr>
          <a:xfrm>
            <a:off x="5090644" y="3310208"/>
            <a:ext cx="1112058" cy="114916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7239772" cy="5143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864" y="264305"/>
            <a:ext cx="5870609" cy="83159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Why should I learn it ?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54575" y="1095904"/>
            <a:ext cx="5383090" cy="3396481"/>
          </a:xfrm>
        </p:spPr>
        <p:txBody>
          <a:bodyPr anchor="t">
            <a:normAutofit/>
          </a:bodyPr>
          <a:lstStyle/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Light"/>
                <a:cs typeface="Avenir Light"/>
              </a:rPr>
              <a:t>Alternative for complex effects</a:t>
            </a:r>
          </a:p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Light"/>
                <a:cs typeface="Avenir Light"/>
              </a:rPr>
              <a:t>Production-ready after 2 years in Preview</a:t>
            </a:r>
          </a:p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800" dirty="0" smtClean="0">
                <a:solidFill>
                  <a:srgbClr val="D9D9D9"/>
                </a:solidFill>
                <a:latin typeface="Avenir Light"/>
                <a:cs typeface="Avenir Light"/>
              </a:rPr>
              <a:t>Node-based editors are the future</a:t>
            </a:r>
          </a:p>
          <a:p>
            <a:pPr marL="742950" lvl="1" indent="-285750" algn="l">
              <a:lnSpc>
                <a:spcPct val="200000"/>
              </a:lnSpc>
              <a:buFontTx/>
              <a:buChar char="-"/>
            </a:pPr>
            <a:r>
              <a:rPr lang="en-US" sz="1200" dirty="0" err="1" smtClean="0">
                <a:solidFill>
                  <a:srgbClr val="D9D9D9"/>
                </a:solidFill>
                <a:latin typeface="Avenir Light"/>
                <a:cs typeface="Avenir Light"/>
              </a:rPr>
              <a:t>Unreal’s</a:t>
            </a:r>
            <a:r>
              <a:rPr lang="en-US" sz="1200" dirty="0" smtClean="0">
                <a:solidFill>
                  <a:srgbClr val="D9D9D9"/>
                </a:solidFill>
                <a:latin typeface="Avenir Light"/>
                <a:cs typeface="Avenir Light"/>
              </a:rPr>
              <a:t> Blueprint, Material Editor</a:t>
            </a:r>
          </a:p>
          <a:p>
            <a:pPr marL="742950" lvl="1" indent="-285750" algn="l">
              <a:lnSpc>
                <a:spcPct val="200000"/>
              </a:lnSpc>
              <a:buFontTx/>
              <a:buChar char="-"/>
            </a:pPr>
            <a:r>
              <a:rPr lang="en-US" sz="1200" dirty="0" smtClean="0">
                <a:solidFill>
                  <a:srgbClr val="D9D9D9"/>
                </a:solidFill>
                <a:latin typeface="Avenir Light"/>
                <a:cs typeface="Avenir Light"/>
              </a:rPr>
              <a:t>Unity’s </a:t>
            </a:r>
            <a:r>
              <a:rPr lang="en-US" sz="1200" dirty="0" err="1" smtClean="0">
                <a:solidFill>
                  <a:srgbClr val="D9D9D9"/>
                </a:solidFill>
                <a:latin typeface="Avenir Light"/>
                <a:cs typeface="Avenir Light"/>
              </a:rPr>
              <a:t>Shader</a:t>
            </a:r>
            <a:r>
              <a:rPr lang="en-US" sz="1200" dirty="0" smtClean="0">
                <a:solidFill>
                  <a:srgbClr val="D9D9D9"/>
                </a:solidFill>
                <a:latin typeface="Avenir Light"/>
                <a:cs typeface="Avenir Light"/>
              </a:rPr>
              <a:t> Graph, Bolt</a:t>
            </a:r>
          </a:p>
          <a:p>
            <a:pPr marL="742950" lvl="1" indent="-285750" algn="l">
              <a:lnSpc>
                <a:spcPct val="200000"/>
              </a:lnSpc>
              <a:buFontTx/>
              <a:buChar char="-"/>
            </a:pPr>
            <a:r>
              <a:rPr lang="en-US" sz="1200" dirty="0" smtClean="0">
                <a:solidFill>
                  <a:srgbClr val="D9D9D9"/>
                </a:solidFill>
                <a:latin typeface="Avenir Light"/>
                <a:cs typeface="Avenir Light"/>
              </a:rPr>
              <a:t>Substance Material Editor </a:t>
            </a:r>
            <a:r>
              <a:rPr lang="mr-IN" sz="1200" dirty="0" smtClean="0">
                <a:solidFill>
                  <a:srgbClr val="D9D9D9"/>
                </a:solidFill>
                <a:latin typeface="Avenir Light"/>
                <a:cs typeface="Avenir Light"/>
              </a:rPr>
              <a:t>…</a:t>
            </a:r>
            <a:endParaRPr lang="en-US" sz="1000" dirty="0" smtClean="0">
              <a:solidFill>
                <a:srgbClr val="D9D9D9"/>
              </a:solidFill>
              <a:latin typeface="Avenir Light"/>
              <a:cs typeface="Avenir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1"/>
            <a:ext cx="7812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957531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1.jpg"/>
          <p:cNvPicPr>
            <a:picLocks noChangeAspect="1"/>
          </p:cNvPicPr>
          <p:nvPr/>
        </p:nvPicPr>
        <p:blipFill>
          <a:blip r:embed="rId2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" y="0"/>
            <a:ext cx="9129713" cy="5143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286" y="0"/>
            <a:ext cx="6870911" cy="5143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864" y="264305"/>
            <a:ext cx="7879967" cy="83159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References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54575" y="1394589"/>
            <a:ext cx="8398476" cy="3093496"/>
          </a:xfrm>
        </p:spPr>
        <p:txBody>
          <a:bodyPr anchor="t">
            <a:normAutofit/>
          </a:bodyPr>
          <a:lstStyle/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Avenir Light"/>
                <a:cs typeface="Avenir Light"/>
                <a:hlinkClick r:id="rId3"/>
              </a:rPr>
              <a:t>Official </a:t>
            </a:r>
            <a:r>
              <a:rPr lang="en-US" sz="1600" dirty="0" smtClean="0">
                <a:solidFill>
                  <a:srgbClr val="FFFFFF"/>
                </a:solidFill>
                <a:latin typeface="Avenir Light"/>
                <a:cs typeface="Avenir Light"/>
                <a:hlinkClick r:id="rId3"/>
              </a:rPr>
              <a:t>homepage</a:t>
            </a:r>
            <a:endParaRPr lang="en-US" sz="1600" dirty="0">
              <a:solidFill>
                <a:srgbClr val="FFFFFF"/>
              </a:solidFill>
              <a:latin typeface="Avenir Light"/>
              <a:cs typeface="Avenir Light"/>
            </a:endParaRPr>
          </a:p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600" dirty="0" smtClean="0">
                <a:solidFill>
                  <a:srgbClr val="FFFFFF"/>
                </a:solidFill>
                <a:latin typeface="Avenir Light"/>
                <a:cs typeface="Avenir Light"/>
                <a:hlinkClick r:id="rId4"/>
              </a:rPr>
              <a:t>Latest </a:t>
            </a:r>
            <a:r>
              <a:rPr lang="en-US" sz="1600" dirty="0">
                <a:solidFill>
                  <a:srgbClr val="FFFFFF"/>
                </a:solidFill>
                <a:latin typeface="Avenir Light"/>
                <a:cs typeface="Avenir Light"/>
                <a:hlinkClick r:id="rId4"/>
              </a:rPr>
              <a:t>documentation (</a:t>
            </a:r>
            <a:r>
              <a:rPr lang="en-US" sz="1600" dirty="0" err="1" smtClean="0">
                <a:solidFill>
                  <a:srgbClr val="FFFFFF"/>
                </a:solidFill>
                <a:latin typeface="Avenir Light"/>
                <a:cs typeface="Avenir Light"/>
                <a:hlinkClick r:id="rId4"/>
              </a:rPr>
              <a:t>incompleted</a:t>
            </a:r>
            <a:r>
              <a:rPr lang="en-US" sz="1600" dirty="0">
                <a:solidFill>
                  <a:srgbClr val="FFFFFF"/>
                </a:solidFill>
                <a:latin typeface="Avenir Light"/>
                <a:cs typeface="Avenir Light"/>
                <a:hlinkClick r:id="rId4"/>
              </a:rPr>
              <a:t>)</a:t>
            </a:r>
            <a:endParaRPr lang="en-US" sz="1600" dirty="0">
              <a:solidFill>
                <a:srgbClr val="FFFFFF"/>
              </a:solidFill>
              <a:latin typeface="Avenir Light"/>
              <a:cs typeface="Avenir Light"/>
            </a:endParaRPr>
          </a:p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Avenir Light"/>
                <a:cs typeface="Avenir Light"/>
                <a:hlinkClick r:id="rId5"/>
              </a:rPr>
              <a:t>Block list (</a:t>
            </a:r>
            <a:r>
              <a:rPr lang="en-US" sz="1600" dirty="0" err="1">
                <a:solidFill>
                  <a:srgbClr val="FFFFFF"/>
                </a:solidFill>
                <a:latin typeface="Avenir Light"/>
                <a:cs typeface="Avenir Light"/>
                <a:hlinkClick r:id="rId5"/>
              </a:rPr>
              <a:t>out-dated</a:t>
            </a:r>
            <a:r>
              <a:rPr lang="en-US" sz="1600" dirty="0" smtClean="0">
                <a:solidFill>
                  <a:srgbClr val="FFFFFF"/>
                </a:solidFill>
                <a:latin typeface="Avenir Light"/>
                <a:cs typeface="Avenir Light"/>
                <a:hlinkClick r:id="rId5"/>
              </a:rPr>
              <a:t>)</a:t>
            </a:r>
            <a:endParaRPr lang="en-US" sz="1600" dirty="0">
              <a:solidFill>
                <a:srgbClr val="FFFFFF"/>
              </a:solidFill>
              <a:latin typeface="Avenir Light"/>
              <a:cs typeface="Avenir Light"/>
            </a:endParaRPr>
          </a:p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600" dirty="0" err="1" smtClean="0">
                <a:solidFill>
                  <a:srgbClr val="FFFFFF"/>
                </a:solidFill>
                <a:latin typeface="Avenir Light"/>
                <a:cs typeface="Avenir Light"/>
                <a:hlinkClick r:id="rId6"/>
              </a:rPr>
              <a:t>VFX</a:t>
            </a:r>
            <a:r>
              <a:rPr lang="en-US" sz="1600" dirty="0" smtClean="0">
                <a:solidFill>
                  <a:srgbClr val="FFFFFF"/>
                </a:solidFill>
                <a:latin typeface="Avenir Light"/>
                <a:cs typeface="Avenir Light"/>
                <a:hlinkClick r:id="rId6"/>
              </a:rPr>
              <a:t> </a:t>
            </a:r>
            <a:r>
              <a:rPr lang="en-US" sz="1600" dirty="0">
                <a:solidFill>
                  <a:srgbClr val="FFFFFF"/>
                </a:solidFill>
                <a:latin typeface="Avenir Light"/>
                <a:cs typeface="Avenir Light"/>
                <a:hlinkClick r:id="rId6"/>
              </a:rPr>
              <a:t>Graph </a:t>
            </a:r>
            <a:r>
              <a:rPr lang="en-US" sz="1600" dirty="0" smtClean="0">
                <a:solidFill>
                  <a:srgbClr val="FFFFFF"/>
                </a:solidFill>
                <a:latin typeface="Avenir Light"/>
                <a:cs typeface="Avenir Light"/>
                <a:hlinkClick r:id="rId6"/>
              </a:rPr>
              <a:t>Samples</a:t>
            </a:r>
            <a:endParaRPr lang="en-US" sz="1600" dirty="0">
              <a:solidFill>
                <a:srgbClr val="FFFFFF"/>
              </a:solidFill>
              <a:latin typeface="Avenir Light"/>
              <a:cs typeface="Avenir Light"/>
            </a:endParaRPr>
          </a:p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600" dirty="0" smtClean="0">
                <a:solidFill>
                  <a:srgbClr val="FFFFFF"/>
                </a:solidFill>
                <a:latin typeface="Avenir Light"/>
                <a:cs typeface="Avenir Light"/>
                <a:hlinkClick r:id="rId7"/>
              </a:rPr>
              <a:t>Spaceship demo</a:t>
            </a:r>
            <a:endParaRPr lang="en-US" sz="1200" dirty="0">
              <a:solidFill>
                <a:srgbClr val="FFFFFF"/>
              </a:solidFill>
              <a:latin typeface="Avenir Light"/>
              <a:cs typeface="Avenir Light"/>
            </a:endParaRPr>
          </a:p>
        </p:txBody>
      </p:sp>
      <p:pic>
        <p:nvPicPr>
          <p:cNvPr id="8" name="Picture 7" descr="download.png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>
                        <a14:foregroundMark x1="33556" y1="45111" x2="23556" y2="52889"/>
                        <a14:backgroundMark x1="28000" y1="15333" x2="22000" y2="26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937" y="1676161"/>
            <a:ext cx="193243" cy="193243"/>
          </a:xfrm>
          <a:prstGeom prst="rect">
            <a:avLst/>
          </a:prstGeom>
          <a:effectLst/>
        </p:spPr>
      </p:pic>
      <p:pic>
        <p:nvPicPr>
          <p:cNvPr id="9" name="Picture 8" descr="download.png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foregroundMark x1="33556" y1="45111" x2="23556" y2="52889"/>
                        <a14:backgroundMark x1="28000" y1="15333" x2="22000" y2="26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631" y="2221722"/>
            <a:ext cx="193243" cy="193243"/>
          </a:xfrm>
          <a:prstGeom prst="rect">
            <a:avLst/>
          </a:prstGeom>
          <a:effectLst/>
        </p:spPr>
      </p:pic>
      <p:pic>
        <p:nvPicPr>
          <p:cNvPr id="11" name="Picture 10" descr="download.png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foregroundMark x1="33556" y1="45111" x2="23556" y2="52889"/>
                        <a14:backgroundMark x1="28000" y1="15333" x2="22000" y2="26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056" y="2748094"/>
            <a:ext cx="193243" cy="193243"/>
          </a:xfrm>
          <a:prstGeom prst="rect">
            <a:avLst/>
          </a:prstGeom>
          <a:effectLst/>
        </p:spPr>
      </p:pic>
      <p:pic>
        <p:nvPicPr>
          <p:cNvPr id="12" name="Picture 11" descr="download.png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foregroundMark x1="33556" y1="45111" x2="23556" y2="52889"/>
                        <a14:backgroundMark x1="28000" y1="15333" x2="22000" y2="26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346" y="3280911"/>
            <a:ext cx="193243" cy="193243"/>
          </a:xfrm>
          <a:prstGeom prst="rect">
            <a:avLst/>
          </a:prstGeom>
          <a:effectLst/>
        </p:spPr>
      </p:pic>
      <p:pic>
        <p:nvPicPr>
          <p:cNvPr id="13" name="Picture 12" descr="download.png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foregroundMark x1="33556" y1="45111" x2="23556" y2="52889"/>
                        <a14:backgroundMark x1="28000" y1="15333" x2="22000" y2="26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210" y="3826552"/>
            <a:ext cx="193243" cy="193243"/>
          </a:xfrm>
          <a:prstGeom prst="rect">
            <a:avLst/>
          </a:prstGeom>
          <a:effectLst/>
        </p:spPr>
      </p:pic>
      <p:sp>
        <p:nvSpPr>
          <p:cNvPr id="14" name="Rectangle 13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1"/>
            <a:ext cx="8244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3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age4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864" y="425468"/>
            <a:ext cx="7879967" cy="83159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>
                <a:ln w="3175" cap="sq" cmpd="sng">
                  <a:solidFill>
                    <a:schemeClr val="tx1">
                      <a:alpha val="37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88000"/>
                    </a:prstClr>
                  </a:outerShdw>
                </a:effectLst>
                <a:latin typeface="Avenir Medium"/>
                <a:cs typeface="Avenir Medium"/>
              </a:rPr>
              <a:t>More topics about Unity Graphics</a:t>
            </a:r>
            <a:endParaRPr lang="en-US" sz="3600" b="1" dirty="0">
              <a:ln w="3175" cap="sq" cmpd="sng">
                <a:solidFill>
                  <a:schemeClr val="tx1">
                    <a:alpha val="37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88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54575" y="1309463"/>
            <a:ext cx="8398476" cy="3093496"/>
          </a:xfrm>
        </p:spPr>
        <p:txBody>
          <a:bodyPr anchor="t">
            <a:normAutofit/>
          </a:bodyPr>
          <a:lstStyle/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800" dirty="0" err="1" smtClean="0">
                <a:solidFill>
                  <a:srgbClr val="D9D9D9"/>
                </a:solidFill>
                <a:latin typeface="Avenir Light"/>
                <a:cs typeface="Avenir Light"/>
              </a:rPr>
              <a:t>Shader</a:t>
            </a:r>
            <a:r>
              <a:rPr lang="en-US" sz="1800" dirty="0" smtClean="0">
                <a:solidFill>
                  <a:srgbClr val="D9D9D9"/>
                </a:solidFill>
                <a:latin typeface="Avenir Light"/>
                <a:cs typeface="Avenir Light"/>
              </a:rPr>
              <a:t> Graph</a:t>
            </a:r>
          </a:p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800" dirty="0" smtClean="0">
                <a:solidFill>
                  <a:srgbClr val="D9D9D9"/>
                </a:solidFill>
                <a:latin typeface="Avenir Light"/>
                <a:cs typeface="Avenir Light"/>
              </a:rPr>
              <a:t>Post Processing</a:t>
            </a:r>
          </a:p>
          <a:p>
            <a:pPr marL="285750" indent="-285750" algn="l">
              <a:lnSpc>
                <a:spcPct val="200000"/>
              </a:lnSpc>
              <a:buFontTx/>
              <a:buChar char="-"/>
            </a:pPr>
            <a:r>
              <a:rPr lang="en-US" sz="1800" dirty="0" smtClean="0">
                <a:solidFill>
                  <a:srgbClr val="D9D9D9"/>
                </a:solidFill>
                <a:latin typeface="Avenir Light"/>
                <a:cs typeface="Avenir Light"/>
              </a:rPr>
              <a:t>Global illumination</a:t>
            </a:r>
            <a:endParaRPr lang="en-US" sz="1400" dirty="0">
              <a:solidFill>
                <a:srgbClr val="D9D9D9"/>
              </a:solidFill>
              <a:latin typeface="Avenir Light"/>
              <a:cs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2067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1688178"/>
            <a:ext cx="9144000" cy="1767146"/>
          </a:xfrm>
        </p:spPr>
        <p:txBody>
          <a:bodyPr anchor="ctr">
            <a:noAutofit/>
          </a:bodyPr>
          <a:lstStyle/>
          <a:p>
            <a:r>
              <a:rPr lang="en-US" sz="6000" b="1" dirty="0" smtClean="0">
                <a:ln w="15875" cap="sq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Heavy"/>
                <a:cs typeface="Avenir Heavy"/>
              </a:rPr>
              <a:t>Q &amp; A</a:t>
            </a:r>
            <a:endParaRPr lang="en-US" sz="6000" b="1" dirty="0">
              <a:ln w="15875" cap="sq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rgbClr val="4D36DF">
                        <a:alpha val="57000"/>
                      </a:srgbClr>
                    </a:gs>
                  </a:gsLst>
                  <a:lin ang="0" scaled="1"/>
                  <a:tileRect/>
                </a:gradFill>
              </a:ln>
              <a:solidFill>
                <a:schemeClr val="bg1"/>
              </a:solidFill>
              <a:effectLst>
                <a:glow rad="38100">
                  <a:srgbClr val="4D36DF">
                    <a:alpha val="47000"/>
                  </a:srgbClr>
                </a:glow>
              </a:effectLst>
              <a:latin typeface="Avenir Heavy"/>
              <a:cs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173248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 rot="2700000">
            <a:off x="2280158" y="279908"/>
            <a:ext cx="4583685" cy="4583685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4D36B5"/>
                </a:gs>
                <a:gs pos="100000">
                  <a:schemeClr val="tx1"/>
                </a:gs>
              </a:gsLst>
              <a:lin ang="16200000" scaled="0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2700000">
            <a:off x="2528267" y="1296468"/>
            <a:ext cx="3316434" cy="3316432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4D5FF2"/>
                </a:gs>
                <a:gs pos="100000">
                  <a:schemeClr val="tx1"/>
                </a:gs>
              </a:gsLst>
              <a:lin ang="16200000" scaled="0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 rot="2700000">
            <a:off x="2864436" y="2531952"/>
            <a:ext cx="1809238" cy="1809236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4DCCF2"/>
                </a:gs>
                <a:gs pos="100000">
                  <a:schemeClr val="tx1"/>
                </a:gs>
              </a:gsLst>
              <a:lin ang="16200000" scaled="0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5451967" y="609611"/>
            <a:ext cx="1228904" cy="831599"/>
          </a:xfrm>
        </p:spPr>
        <p:txBody>
          <a:bodyPr anchor="ctr">
            <a:normAutofit/>
          </a:bodyPr>
          <a:lstStyle/>
          <a:p>
            <a:r>
              <a:rPr lang="en-US" b="1" dirty="0" err="1" smtClean="0">
                <a:ln w="15875" cap="sq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rPr>
              <a:t>VFX</a:t>
            </a:r>
            <a:endParaRPr lang="en-US" b="1" dirty="0">
              <a:ln w="15875" cap="sq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rgbClr val="4D36DF">
                        <a:alpha val="57000"/>
                      </a:srgbClr>
                    </a:gs>
                  </a:gsLst>
                  <a:lin ang="0" scaled="1"/>
                  <a:tileRect/>
                </a:gradFill>
              </a:ln>
              <a:solidFill>
                <a:schemeClr val="bg1"/>
              </a:solidFill>
              <a:effectLst>
                <a:glow rad="38100">
                  <a:srgbClr val="4D36DF">
                    <a:alpha val="47000"/>
                  </a:srgbClr>
                </a:glow>
              </a:effectLst>
              <a:latin typeface="Avenir Medium"/>
              <a:cs typeface="Avenir Medium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366578" y="1741446"/>
            <a:ext cx="1228904" cy="831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n w="6350" cap="sq" cmpd="sng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rPr>
              <a:t>Game</a:t>
            </a:r>
          </a:p>
          <a:p>
            <a:r>
              <a:rPr lang="en-US" sz="3600" b="1" dirty="0" err="1" smtClean="0">
                <a:ln w="6350" cap="sq" cmpd="sng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rPr>
              <a:t>VFX</a:t>
            </a:r>
            <a:endParaRPr lang="en-US" sz="3600" b="1" dirty="0">
              <a:ln w="6350" cap="sq" cmpd="sng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rgbClr val="4D36DF">
                        <a:alpha val="57000"/>
                      </a:srgbClr>
                    </a:gs>
                  </a:gsLst>
                  <a:lin ang="0" scaled="1"/>
                  <a:tileRect/>
                </a:gradFill>
              </a:ln>
              <a:solidFill>
                <a:schemeClr val="bg1"/>
              </a:solidFill>
              <a:effectLst>
                <a:glow rad="38100">
                  <a:srgbClr val="4D36DF">
                    <a:alpha val="47000"/>
                  </a:srgbClr>
                </a:glow>
              </a:effectLst>
              <a:latin typeface="Avenir Medium"/>
              <a:cs typeface="Avenir Medium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3137674" y="3026488"/>
            <a:ext cx="1228904" cy="831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 smtClean="0">
                <a:ln w="3175" cap="sq" cmpd="sng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  <a:alpha val="79000"/>
                        </a:schemeClr>
                      </a:gs>
                      <a:gs pos="100000">
                        <a:srgbClr val="4DCCF2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rPr>
              <a:t>Particle</a:t>
            </a:r>
          </a:p>
          <a:p>
            <a:r>
              <a:rPr lang="en-US" sz="2000" b="1" dirty="0" err="1" smtClean="0">
                <a:ln w="3175" cap="sq" cmpd="sng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  <a:alpha val="79000"/>
                        </a:schemeClr>
                      </a:gs>
                      <a:gs pos="100000">
                        <a:srgbClr val="4DCCF2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rPr>
              <a:t>VFX</a:t>
            </a:r>
            <a:endParaRPr lang="en-US" sz="2000" b="1" dirty="0">
              <a:ln w="3175" cap="sq" cmpd="sng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  <a:alpha val="79000"/>
                      </a:schemeClr>
                    </a:gs>
                    <a:gs pos="100000">
                      <a:srgbClr val="4DCCF2">
                        <a:alpha val="57000"/>
                      </a:srgbClr>
                    </a:gs>
                  </a:gsLst>
                  <a:lin ang="0" scaled="1"/>
                  <a:tileRect/>
                </a:gradFill>
              </a:ln>
              <a:solidFill>
                <a:schemeClr val="bg1"/>
              </a:solidFill>
              <a:effectLst>
                <a:glow rad="38100">
                  <a:srgbClr val="4D36DF">
                    <a:alpha val="47000"/>
                  </a:srgbClr>
                </a:glow>
              </a:effectLst>
              <a:latin typeface="Avenir Medium"/>
              <a:cs typeface="Avenir Medium"/>
            </a:endParaRPr>
          </a:p>
        </p:txBody>
      </p:sp>
      <p:sp>
        <p:nvSpPr>
          <p:cNvPr id="15" name="Oval 14"/>
          <p:cNvSpPr/>
          <p:nvPr/>
        </p:nvSpPr>
        <p:spPr>
          <a:xfrm rot="2700000">
            <a:off x="2864435" y="2531951"/>
            <a:ext cx="1809238" cy="1809236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4DCCF2"/>
                </a:gs>
                <a:gs pos="100000">
                  <a:schemeClr val="tx1"/>
                </a:gs>
              </a:gsLst>
              <a:lin ang="16200000" scaled="0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rot="2700000">
            <a:off x="2864433" y="2531949"/>
            <a:ext cx="1809238" cy="1809236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4DCCF2"/>
                </a:gs>
                <a:gs pos="100000">
                  <a:schemeClr val="tx1"/>
                </a:gs>
              </a:gsLst>
              <a:lin ang="16200000" scaled="0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0" y="1"/>
            <a:ext cx="118872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15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6" presetClass="emph" presetSubtype="0" repeatCount="indefinite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6" presetClass="emph" presetSubtype="0" repeatCount="indefinite" fill="hold" grpId="2" nodeType="after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/>
      <p:bldP spid="14" grpId="0"/>
      <p:bldP spid="15" grpId="1" animBg="1"/>
      <p:bldP spid="15" grpId="2" animBg="1"/>
      <p:bldP spid="16" grpId="1" animBg="1"/>
      <p:bldP spid="16" grpId="2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6d2a0a878c39ed1abf9e58398e12baec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55"/>
          <a:stretch/>
        </p:blipFill>
        <p:spPr>
          <a:xfrm>
            <a:off x="2928868" y="1095904"/>
            <a:ext cx="6215132" cy="3452068"/>
          </a:xfrm>
          <a:prstGeom prst="rect">
            <a:avLst/>
          </a:prstGeom>
        </p:spPr>
      </p:pic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54575" y="1205495"/>
            <a:ext cx="2920407" cy="3726075"/>
          </a:xfrm>
        </p:spPr>
        <p:txBody>
          <a:bodyPr anchor="t"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Effects made by many particles: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Fire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Smoke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Dust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Magic spells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Projectiles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Debris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mr-IN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…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Avenir Light"/>
              <a:cs typeface="Avenir Ligh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53864" y="264305"/>
            <a:ext cx="5870609" cy="8315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Particle Effects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-1" y="1"/>
            <a:ext cx="1620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zgif.com-webp-to-jpg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25"/>
          <a:stretch/>
        </p:blipFill>
        <p:spPr>
          <a:xfrm>
            <a:off x="825192" y="0"/>
            <a:ext cx="8318808" cy="5143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1" y="0"/>
            <a:ext cx="5325069" cy="5143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864" y="264305"/>
            <a:ext cx="5870609" cy="83159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How we MADE them ?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54575" y="1502034"/>
            <a:ext cx="2920407" cy="3429536"/>
          </a:xfrm>
        </p:spPr>
        <p:txBody>
          <a:bodyPr anchor="t">
            <a:normAutofit/>
          </a:bodyPr>
          <a:lstStyle/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Particle Systems: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Unity’s Shuriken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400" dirty="0" err="1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Unreal’s</a:t>
            </a: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 Cascade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Houdini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Adobe After Effect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Avenir Light"/>
              <a:cs typeface="Avenir Light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  <a:latin typeface="Avenir Light"/>
                <a:cs typeface="Avenir Light"/>
              </a:rPr>
              <a:t>Sprite Sheet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"/>
            <a:ext cx="2016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30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zgif.com-webp-to-jpg.jpg"/>
          <p:cNvPicPr>
            <a:picLocks noChangeAspect="1"/>
          </p:cNvPicPr>
          <p:nvPr/>
        </p:nvPicPr>
        <p:blipFill rotWithShape="1">
          <a:blip r:embed="rId2">
            <a:alphaModFix amt="7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25"/>
          <a:stretch/>
        </p:blipFill>
        <p:spPr>
          <a:xfrm>
            <a:off x="825192" y="0"/>
            <a:ext cx="8318808" cy="5143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1" y="0"/>
            <a:ext cx="8703200" cy="5143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864" y="264305"/>
            <a:ext cx="6695802" cy="831599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How </a:t>
            </a:r>
            <a:r>
              <a:rPr lang="en-US" sz="3600" b="1" u="sng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SHALL</a:t>
            </a:r>
            <a:r>
              <a:rPr lang="en-US" sz="3600" b="1" dirty="0" smtClean="0">
                <a:ln w="15875" cap="sq">
                  <a:noFill/>
                </a:ln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venir Medium"/>
                <a:cs typeface="Avenir Medium"/>
              </a:rPr>
              <a:t> we make them ?</a:t>
            </a:r>
            <a:endParaRPr lang="en-US" sz="3600" b="1" dirty="0">
              <a:ln w="15875" cap="sq">
                <a:noFill/>
              </a:ln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Avenir Medium"/>
              <a:cs typeface="Avenir Medium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"/>
            <a:ext cx="2448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9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 xmlns:p14="http://schemas.microsoft.com/office/powerpoint/2010/main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e1-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4440" y="3507612"/>
            <a:ext cx="6805398" cy="1418149"/>
          </a:xfrm>
        </p:spPr>
        <p:txBody>
          <a:bodyPr anchor="t">
            <a:normAutofit/>
          </a:bodyPr>
          <a:lstStyle/>
          <a:p>
            <a:pPr algn="l"/>
            <a:r>
              <a:rPr lang="en-US" sz="4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venir Medium"/>
                <a:cs typeface="Avenir Medium"/>
              </a:rPr>
              <a:t>Unity</a:t>
            </a:r>
            <a:br>
              <a:rPr lang="en-US" sz="4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venir Medium"/>
                <a:cs typeface="Avenir Medium"/>
              </a:rPr>
            </a:br>
            <a:r>
              <a:rPr lang="en-US" sz="4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venir Medium"/>
                <a:cs typeface="Avenir Medium"/>
              </a:rPr>
              <a:t>Visual Effect</a:t>
            </a:r>
            <a:r>
              <a:rPr lang="en-US" sz="4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venir Medium"/>
                <a:cs typeface="Avenir Medium"/>
              </a:rPr>
              <a:t> </a:t>
            </a:r>
            <a:r>
              <a:rPr lang="en-US" sz="4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venir Medium"/>
                <a:cs typeface="Avenir Medium"/>
              </a:rPr>
              <a:t>Graph</a:t>
            </a:r>
            <a:endParaRPr lang="en-US" sz="4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venir Medium"/>
              <a:cs typeface="Avenir Medium"/>
            </a:endParaRPr>
          </a:p>
        </p:txBody>
      </p:sp>
      <p:pic>
        <p:nvPicPr>
          <p:cNvPr id="9" name="Picture 8" descr="download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33556" y1="45111" x2="23556" y2="52889"/>
                        <a14:backgroundMark x1="28000" y1="15333" x2="22000" y2="26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572" y="4348867"/>
            <a:ext cx="339238" cy="339238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Rectangle 7">
            <a:hlinkClick r:id="rId6"/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42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 rot="2700000">
            <a:off x="3222941" y="2022058"/>
            <a:ext cx="2698118" cy="2698116"/>
          </a:xfrm>
          <a:prstGeom prst="ellipse">
            <a:avLst/>
          </a:prstGeom>
          <a:solidFill>
            <a:schemeClr val="tx1"/>
          </a:solidFill>
          <a:ln>
            <a:gradFill flip="none" rotWithShape="1">
              <a:gsLst>
                <a:gs pos="0">
                  <a:srgbClr val="4D5FF2"/>
                </a:gs>
                <a:gs pos="100000">
                  <a:srgbClr val="4DCCF2"/>
                </a:gs>
              </a:gsLst>
              <a:lin ang="16200000" scaled="0"/>
              <a:tileRect/>
            </a:gra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3489510" y="2417480"/>
            <a:ext cx="2164980" cy="1907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err="1" smtClean="0">
                <a:ln w="6350" cap="sq" cmpd="sng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rPr>
              <a:t>VFX</a:t>
            </a:r>
            <a:endParaRPr lang="en-US" sz="2400" b="1" dirty="0" smtClean="0">
              <a:ln w="6350" cap="sq" cmpd="sng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rgbClr val="4D36DF">
                        <a:alpha val="57000"/>
                      </a:srgbClr>
                    </a:gs>
                  </a:gsLst>
                  <a:lin ang="0" scaled="1"/>
                  <a:tileRect/>
                </a:gradFill>
              </a:ln>
              <a:solidFill>
                <a:schemeClr val="bg1"/>
              </a:solidFill>
              <a:effectLst>
                <a:glow rad="38100">
                  <a:srgbClr val="4D36DF">
                    <a:alpha val="47000"/>
                  </a:srgbClr>
                </a:glow>
              </a:effectLst>
              <a:latin typeface="Avenir Medium"/>
              <a:cs typeface="Avenir Medium"/>
            </a:endParaRPr>
          </a:p>
          <a:p>
            <a:r>
              <a:rPr lang="en-US" sz="2400" b="1" dirty="0" smtClean="0">
                <a:ln w="6350" cap="sq" cmpd="sng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rgbClr val="4D36DF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381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rPr>
              <a:t>Graph</a:t>
            </a:r>
            <a:endParaRPr lang="en-US" sz="2400" b="1" dirty="0">
              <a:ln w="6350" cap="sq" cmpd="sng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rgbClr val="4D36DF">
                        <a:alpha val="57000"/>
                      </a:srgbClr>
                    </a:gs>
                  </a:gsLst>
                  <a:lin ang="0" scaled="1"/>
                  <a:tileRect/>
                </a:gradFill>
              </a:ln>
              <a:solidFill>
                <a:schemeClr val="bg1"/>
              </a:solidFill>
              <a:effectLst>
                <a:glow rad="38100">
                  <a:srgbClr val="4D36DF">
                    <a:alpha val="47000"/>
                  </a:srgbClr>
                </a:glow>
              </a:effectLst>
              <a:latin typeface="Avenir Medium"/>
              <a:cs typeface="Avenir Medium"/>
            </a:endParaRPr>
          </a:p>
        </p:txBody>
      </p:sp>
      <p:grpSp>
        <p:nvGrpSpPr>
          <p:cNvPr id="20" name="Group 19"/>
          <p:cNvGrpSpPr/>
          <p:nvPr/>
        </p:nvGrpSpPr>
        <p:grpSpPr>
          <a:xfrm rot="21090697">
            <a:off x="6318796" y="645512"/>
            <a:ext cx="1364438" cy="1364440"/>
            <a:chOff x="430745" y="1896544"/>
            <a:chExt cx="1364438" cy="1364440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498512" y="2162965"/>
              <a:ext cx="1228904" cy="83159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600" b="1" dirty="0" smtClean="0">
                  <a:ln w="3175" cap="sq" cmpd="sng">
                    <a:gradFill flip="none" rotWithShape="1">
                      <a:gsLst>
                        <a:gs pos="0">
                          <a:schemeClr val="tx2">
                            <a:lumMod val="60000"/>
                            <a:lumOff val="40000"/>
                            <a:alpha val="79000"/>
                          </a:schemeClr>
                        </a:gs>
                        <a:gs pos="100000">
                          <a:srgbClr val="4DCCF2">
                            <a:alpha val="57000"/>
                          </a:srgbClr>
                        </a:gs>
                      </a:gsLst>
                      <a:lin ang="0" scaled="1"/>
                      <a:tileRect/>
                    </a:gradFill>
                  </a:ln>
                  <a:solidFill>
                    <a:schemeClr val="bg1"/>
                  </a:solidFill>
                  <a:effectLst>
                    <a:glow rad="12700">
                      <a:srgbClr val="4D36DF">
                        <a:alpha val="47000"/>
                      </a:srgbClr>
                    </a:glow>
                  </a:effectLst>
                  <a:latin typeface="Avenir Medium"/>
                  <a:cs typeface="Avenir Medium"/>
                </a:rPr>
                <a:t>How</a:t>
              </a:r>
              <a:endParaRPr lang="en-US" sz="1600" b="1" dirty="0">
                <a:ln w="3175" cap="sq" cmpd="sng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  <a:alpha val="79000"/>
                        </a:schemeClr>
                      </a:gs>
                      <a:gs pos="100000">
                        <a:srgbClr val="4DCCF2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127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 rot="2700000">
              <a:off x="430744" y="1896545"/>
              <a:ext cx="1364440" cy="1364438"/>
            </a:xfrm>
            <a:prstGeom prst="ellipse">
              <a:avLst/>
            </a:prstGeom>
            <a:noFill/>
            <a:ln>
              <a:gradFill flip="none" rotWithShape="1">
                <a:gsLst>
                  <a:gs pos="0">
                    <a:srgbClr val="4DCCF2"/>
                  </a:gs>
                  <a:gs pos="100000">
                    <a:schemeClr val="tx1"/>
                  </a:gs>
                </a:gsLst>
                <a:lin ang="16200000" scaled="0"/>
                <a:tileRect/>
              </a:gra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" y="1"/>
            <a:ext cx="2807994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 rot="20461661">
            <a:off x="1080876" y="3499096"/>
            <a:ext cx="1364438" cy="1364440"/>
            <a:chOff x="430745" y="1896544"/>
            <a:chExt cx="1364438" cy="1364440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498512" y="2162965"/>
              <a:ext cx="1228904" cy="83159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600" b="1" dirty="0" smtClean="0">
                  <a:ln w="3175" cap="sq" cmpd="sng">
                    <a:gradFill flip="none" rotWithShape="1">
                      <a:gsLst>
                        <a:gs pos="0">
                          <a:schemeClr val="tx2">
                            <a:lumMod val="60000"/>
                            <a:lumOff val="40000"/>
                            <a:alpha val="79000"/>
                          </a:schemeClr>
                        </a:gs>
                        <a:gs pos="100000">
                          <a:srgbClr val="4DCCF2">
                            <a:alpha val="57000"/>
                          </a:srgbClr>
                        </a:gs>
                      </a:gsLst>
                      <a:lin ang="0" scaled="1"/>
                      <a:tileRect/>
                    </a:gradFill>
                  </a:ln>
                  <a:solidFill>
                    <a:schemeClr val="bg1"/>
                  </a:solidFill>
                  <a:effectLst>
                    <a:glow rad="12700">
                      <a:srgbClr val="4D36DF">
                        <a:alpha val="47000"/>
                      </a:srgbClr>
                    </a:glow>
                  </a:effectLst>
                  <a:latin typeface="Avenir Medium"/>
                  <a:cs typeface="Avenir Medium"/>
                </a:rPr>
                <a:t>What</a:t>
              </a:r>
              <a:endParaRPr lang="en-US" sz="1600" b="1" dirty="0">
                <a:ln w="3175" cap="sq" cmpd="sng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  <a:alpha val="79000"/>
                        </a:schemeClr>
                      </a:gs>
                      <a:gs pos="100000">
                        <a:srgbClr val="4DCCF2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127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endParaRPr>
            </a:p>
          </p:txBody>
        </p:sp>
        <p:sp>
          <p:nvSpPr>
            <p:cNvPr id="25" name="Oval 24"/>
            <p:cNvSpPr/>
            <p:nvPr/>
          </p:nvSpPr>
          <p:spPr>
            <a:xfrm rot="16128886">
              <a:off x="430744" y="1896545"/>
              <a:ext cx="1364440" cy="1364438"/>
            </a:xfrm>
            <a:prstGeom prst="ellipse">
              <a:avLst/>
            </a:prstGeom>
            <a:noFill/>
            <a:ln>
              <a:gradFill flip="none" rotWithShape="1">
                <a:gsLst>
                  <a:gs pos="0">
                    <a:srgbClr val="4DCCF2"/>
                  </a:gs>
                  <a:gs pos="100000">
                    <a:schemeClr val="tx1"/>
                  </a:gs>
                </a:gsLst>
                <a:lin ang="16200000" scaled="0"/>
                <a:tileRect/>
              </a:gra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 rot="690928">
            <a:off x="6602318" y="3248976"/>
            <a:ext cx="1364438" cy="1364440"/>
            <a:chOff x="430745" y="1896544"/>
            <a:chExt cx="1364438" cy="1364440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498512" y="2162965"/>
              <a:ext cx="1228904" cy="83159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600" b="1" dirty="0" smtClean="0">
                  <a:ln w="3175" cap="sq" cmpd="sng">
                    <a:gradFill flip="none" rotWithShape="1">
                      <a:gsLst>
                        <a:gs pos="0">
                          <a:schemeClr val="tx2">
                            <a:lumMod val="60000"/>
                            <a:lumOff val="40000"/>
                            <a:alpha val="79000"/>
                          </a:schemeClr>
                        </a:gs>
                        <a:gs pos="100000">
                          <a:srgbClr val="4DCCF2">
                            <a:alpha val="57000"/>
                          </a:srgbClr>
                        </a:gs>
                      </a:gsLst>
                      <a:lin ang="0" scaled="1"/>
                      <a:tileRect/>
                    </a:gradFill>
                  </a:ln>
                  <a:solidFill>
                    <a:schemeClr val="bg1"/>
                  </a:solidFill>
                  <a:effectLst>
                    <a:glow rad="12700">
                      <a:srgbClr val="4D36DF">
                        <a:alpha val="47000"/>
                      </a:srgbClr>
                    </a:glow>
                  </a:effectLst>
                  <a:latin typeface="Avenir Medium"/>
                  <a:cs typeface="Avenir Medium"/>
                </a:rPr>
                <a:t>Why</a:t>
              </a:r>
              <a:endParaRPr lang="en-US" sz="1600" b="1" dirty="0">
                <a:ln w="3175" cap="sq" cmpd="sng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  <a:alpha val="79000"/>
                        </a:schemeClr>
                      </a:gs>
                      <a:gs pos="100000">
                        <a:srgbClr val="4DCCF2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127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endParaRPr>
            </a:p>
          </p:txBody>
        </p:sp>
        <p:sp>
          <p:nvSpPr>
            <p:cNvPr id="28" name="Oval 27"/>
            <p:cNvSpPr/>
            <p:nvPr/>
          </p:nvSpPr>
          <p:spPr>
            <a:xfrm rot="5139150">
              <a:off x="430744" y="1896545"/>
              <a:ext cx="1364440" cy="1364438"/>
            </a:xfrm>
            <a:prstGeom prst="ellipse">
              <a:avLst/>
            </a:prstGeom>
            <a:noFill/>
            <a:ln>
              <a:gradFill flip="none" rotWithShape="1">
                <a:gsLst>
                  <a:gs pos="0">
                    <a:srgbClr val="4DCCF2"/>
                  </a:gs>
                  <a:gs pos="100000">
                    <a:schemeClr val="tx1"/>
                  </a:gs>
                </a:gsLst>
                <a:lin ang="16200000" scaled="0"/>
                <a:tileRect/>
              </a:gra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9" name="Group 28"/>
          <p:cNvGrpSpPr/>
          <p:nvPr/>
        </p:nvGrpSpPr>
        <p:grpSpPr>
          <a:xfrm rot="694289">
            <a:off x="1262463" y="1288352"/>
            <a:ext cx="1364438" cy="1364440"/>
            <a:chOff x="430745" y="1896544"/>
            <a:chExt cx="1364438" cy="1364440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498512" y="2162965"/>
              <a:ext cx="1228904" cy="83159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600" b="1" dirty="0" smtClean="0">
                  <a:ln w="3175" cap="sq" cmpd="sng">
                    <a:gradFill flip="none" rotWithShape="1">
                      <a:gsLst>
                        <a:gs pos="0">
                          <a:schemeClr val="tx2">
                            <a:lumMod val="60000"/>
                            <a:lumOff val="40000"/>
                            <a:alpha val="79000"/>
                          </a:schemeClr>
                        </a:gs>
                        <a:gs pos="100000">
                          <a:srgbClr val="4DCCF2">
                            <a:alpha val="57000"/>
                          </a:srgbClr>
                        </a:gs>
                      </a:gsLst>
                      <a:lin ang="0" scaled="1"/>
                      <a:tileRect/>
                    </a:gradFill>
                  </a:ln>
                  <a:solidFill>
                    <a:schemeClr val="bg1"/>
                  </a:solidFill>
                  <a:effectLst>
                    <a:glow rad="12700">
                      <a:srgbClr val="4D36DF">
                        <a:alpha val="47000"/>
                      </a:srgbClr>
                    </a:glow>
                  </a:effectLst>
                  <a:latin typeface="Avenir Medium"/>
                  <a:cs typeface="Avenir Medium"/>
                </a:rPr>
                <a:t>Where</a:t>
              </a:r>
              <a:endParaRPr lang="en-US" sz="1600" b="1" dirty="0">
                <a:ln w="3175" cap="sq" cmpd="sng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  <a:alpha val="79000"/>
                        </a:schemeClr>
                      </a:gs>
                      <a:gs pos="100000">
                        <a:srgbClr val="4DCCF2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127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 rot="18391692">
              <a:off x="430744" y="1896545"/>
              <a:ext cx="1364440" cy="1364438"/>
            </a:xfrm>
            <a:prstGeom prst="ellipse">
              <a:avLst/>
            </a:prstGeom>
            <a:noFill/>
            <a:ln>
              <a:gradFill flip="none" rotWithShape="1">
                <a:gsLst>
                  <a:gs pos="0">
                    <a:srgbClr val="4DCCF2"/>
                  </a:gs>
                  <a:gs pos="100000">
                    <a:schemeClr val="tx1"/>
                  </a:gs>
                </a:gsLst>
                <a:lin ang="16200000" scaled="0"/>
                <a:tileRect/>
              </a:gra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 rot="20700000">
            <a:off x="3260681" y="138053"/>
            <a:ext cx="1364440" cy="1364438"/>
            <a:chOff x="430744" y="1896545"/>
            <a:chExt cx="1364440" cy="1364438"/>
          </a:xfrm>
        </p:grpSpPr>
        <p:sp>
          <p:nvSpPr>
            <p:cNvPr id="33" name="Title 1"/>
            <p:cNvSpPr txBox="1">
              <a:spLocks/>
            </p:cNvSpPr>
            <p:nvPr/>
          </p:nvSpPr>
          <p:spPr>
            <a:xfrm>
              <a:off x="498512" y="2162965"/>
              <a:ext cx="1228904" cy="83159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600" b="1" dirty="0" smtClean="0">
                  <a:ln w="3175" cap="sq" cmpd="sng">
                    <a:gradFill flip="none" rotWithShape="1">
                      <a:gsLst>
                        <a:gs pos="0">
                          <a:schemeClr val="tx2">
                            <a:lumMod val="60000"/>
                            <a:lumOff val="40000"/>
                            <a:alpha val="79000"/>
                          </a:schemeClr>
                        </a:gs>
                        <a:gs pos="100000">
                          <a:srgbClr val="4DCCF2">
                            <a:alpha val="57000"/>
                          </a:srgbClr>
                        </a:gs>
                      </a:gsLst>
                      <a:lin ang="0" scaled="1"/>
                      <a:tileRect/>
                    </a:gradFill>
                  </a:ln>
                  <a:solidFill>
                    <a:schemeClr val="bg1"/>
                  </a:solidFill>
                  <a:effectLst>
                    <a:glow rad="12700">
                      <a:srgbClr val="4D36DF">
                        <a:alpha val="47000"/>
                      </a:srgbClr>
                    </a:glow>
                  </a:effectLst>
                  <a:latin typeface="Avenir Medium"/>
                  <a:cs typeface="Avenir Medium"/>
                </a:rPr>
                <a:t>When</a:t>
              </a:r>
              <a:endParaRPr lang="en-US" sz="1600" b="1" dirty="0">
                <a:ln w="3175" cap="sq" cmpd="sng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  <a:alpha val="79000"/>
                        </a:schemeClr>
                      </a:gs>
                      <a:gs pos="100000">
                        <a:srgbClr val="4DCCF2">
                          <a:alpha val="57000"/>
                        </a:srgbClr>
                      </a:gs>
                    </a:gsLst>
                    <a:lin ang="0" scaled="1"/>
                    <a:tileRect/>
                  </a:gradFill>
                </a:ln>
                <a:solidFill>
                  <a:schemeClr val="bg1"/>
                </a:solidFill>
                <a:effectLst>
                  <a:glow rad="12700">
                    <a:srgbClr val="4D36DF">
                      <a:alpha val="47000"/>
                    </a:srgbClr>
                  </a:glow>
                </a:effectLst>
                <a:latin typeface="Avenir Medium"/>
                <a:cs typeface="Avenir Medium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 rot="222967">
              <a:off x="430744" y="1896545"/>
              <a:ext cx="1364440" cy="1364438"/>
            </a:xfrm>
            <a:prstGeom prst="ellipse">
              <a:avLst/>
            </a:prstGeom>
            <a:noFill/>
            <a:ln>
              <a:gradFill flip="none" rotWithShape="1">
                <a:gsLst>
                  <a:gs pos="0">
                    <a:srgbClr val="4DCCF2"/>
                  </a:gs>
                  <a:gs pos="100000">
                    <a:schemeClr val="tx1"/>
                  </a:gs>
                </a:gsLst>
                <a:lin ang="16200000" scaled="0"/>
                <a:tileRect/>
              </a:gra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6070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repeatCount="indefinite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repeatCount="indefinite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repeatCount="indefinite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isual Effect Graph 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448302" y="4680158"/>
            <a:ext cx="257872" cy="2578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1"/>
            <a:ext cx="9144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1"/>
            <a:ext cx="3240000" cy="36000"/>
          </a:xfrm>
          <a:prstGeom prst="rect">
            <a:avLst/>
          </a:prstGeom>
          <a:gradFill>
            <a:gsLst>
              <a:gs pos="0">
                <a:srgbClr val="5E3FDE"/>
              </a:gs>
              <a:gs pos="100000">
                <a:srgbClr val="4DCCF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8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 thruBlk="1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2DCF7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</TotalTime>
  <Words>550</Words>
  <Application>Microsoft Macintosh PowerPoint</Application>
  <PresentationFormat>On-screen Show (16:9)</PresentationFormat>
  <Paragraphs>152</Paragraphs>
  <Slides>26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Unity Visual Effect Graph</vt:lpstr>
      <vt:lpstr>What is Visual Effect ?</vt:lpstr>
      <vt:lpstr>VFX</vt:lpstr>
      <vt:lpstr>PowerPoint Presentation</vt:lpstr>
      <vt:lpstr>How we MADE them ?</vt:lpstr>
      <vt:lpstr>How SHALL we make them ?</vt:lpstr>
      <vt:lpstr>Unity Visual Effect Graph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make one !</vt:lpstr>
      <vt:lpstr>PowerPoint Presentation</vt:lpstr>
      <vt:lpstr>Let’s break one !</vt:lpstr>
      <vt:lpstr>PowerPoint Presentation</vt:lpstr>
      <vt:lpstr>Shuriken</vt:lpstr>
      <vt:lpstr>Shuriken</vt:lpstr>
      <vt:lpstr>Shuriken</vt:lpstr>
      <vt:lpstr>Shuriken</vt:lpstr>
      <vt:lpstr>Why should I learn it ?</vt:lpstr>
      <vt:lpstr>Why should I learn it ?</vt:lpstr>
      <vt:lpstr>References</vt:lpstr>
      <vt:lpstr>More topics about Unity Graphics</vt:lpstr>
      <vt:lpstr>Q &amp; A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Visual Effect Graph</dc:title>
  <dc:creator>Hoang Vu</dc:creator>
  <cp:lastModifiedBy>Hoang Vu</cp:lastModifiedBy>
  <cp:revision>75</cp:revision>
  <dcterms:created xsi:type="dcterms:W3CDTF">2020-07-01T03:18:27Z</dcterms:created>
  <dcterms:modified xsi:type="dcterms:W3CDTF">2020-07-03T03:45:48Z</dcterms:modified>
</cp:coreProperties>
</file>